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3" r:id="rId3"/>
    <p:sldId id="364" r:id="rId4"/>
    <p:sldId id="365" r:id="rId5"/>
    <p:sldId id="346" r:id="rId6"/>
    <p:sldId id="348" r:id="rId7"/>
    <p:sldId id="354" r:id="rId8"/>
    <p:sldId id="355" r:id="rId9"/>
    <p:sldId id="349" r:id="rId10"/>
    <p:sldId id="347" r:id="rId11"/>
    <p:sldId id="350" r:id="rId12"/>
    <p:sldId id="356" r:id="rId13"/>
    <p:sldId id="357" r:id="rId14"/>
    <p:sldId id="351" r:id="rId15"/>
    <p:sldId id="352" r:id="rId16"/>
    <p:sldId id="353" r:id="rId17"/>
    <p:sldId id="358" r:id="rId18"/>
    <p:sldId id="359" r:id="rId19"/>
    <p:sldId id="362" r:id="rId20"/>
    <p:sldId id="360" r:id="rId21"/>
    <p:sldId id="361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81" r:id="rId30"/>
    <p:sldId id="382" r:id="rId31"/>
    <p:sldId id="383" r:id="rId32"/>
    <p:sldId id="384" r:id="rId33"/>
    <p:sldId id="374" r:id="rId34"/>
    <p:sldId id="375" r:id="rId35"/>
    <p:sldId id="376" r:id="rId36"/>
    <p:sldId id="377" r:id="rId37"/>
    <p:sldId id="3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548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853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047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392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096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285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9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9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111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660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62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0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9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8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92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71368-C217-4F23-944E-A96818A763CE}" type="datetimeFigureOut">
              <a:rPr lang="en-CA" smtClean="0"/>
              <a:pPr/>
              <a:t>13/11/2018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39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aWvdJBVBSc" TargetMode="External"/><Relationship Id="rId2" Type="http://schemas.openxmlformats.org/officeDocument/2006/relationships/hyperlink" Target="https://www.youtube.com/watch?v=bjEQLpyULP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P4B5d8zDVo" TargetMode="External"/><Relationship Id="rId2" Type="http://schemas.openxmlformats.org/officeDocument/2006/relationships/hyperlink" Target="https://www.youtube.com/watch?v=foQrmKRUFg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WGST </a:t>
            </a:r>
            <a:r>
              <a:rPr lang="en-CA" dirty="0" smtClean="0"/>
              <a:t>100-991</a:t>
            </a:r>
            <a:r>
              <a:rPr lang="en-CA" dirty="0"/>
              <a:t>: Introduction to Women’s and Gender 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Week </a:t>
            </a:r>
            <a:r>
              <a:rPr lang="en-CA" dirty="0" smtClean="0"/>
              <a:t>11: </a:t>
            </a:r>
            <a:r>
              <a:rPr lang="en-CA" dirty="0" smtClean="0"/>
              <a:t>Wednesday, </a:t>
            </a:r>
            <a:r>
              <a:rPr lang="en-CA" dirty="0" smtClean="0"/>
              <a:t>Nov. 14</a:t>
            </a:r>
            <a:r>
              <a:rPr lang="en-CA" dirty="0" smtClean="0"/>
              <a:t>/18</a:t>
            </a:r>
            <a:endParaRPr lang="en-CA" dirty="0" smtClean="0"/>
          </a:p>
          <a:p>
            <a:r>
              <a:rPr lang="en-CA" dirty="0"/>
              <a:t>Gendered Identities: Culture of Femininity</a:t>
            </a:r>
          </a:p>
          <a:p>
            <a:r>
              <a:rPr lang="en-CA" dirty="0" smtClean="0"/>
              <a:t>Cultural </a:t>
            </a:r>
            <a:r>
              <a:rPr lang="en-CA" dirty="0"/>
              <a:t>Representations and Body </a:t>
            </a:r>
            <a:r>
              <a:rPr lang="en-CA" dirty="0" smtClean="0"/>
              <a:t>Politics: The </a:t>
            </a:r>
            <a:r>
              <a:rPr lang="en-CA" dirty="0"/>
              <a:t>Feminine and Sexuality </a:t>
            </a:r>
          </a:p>
        </p:txBody>
      </p:sp>
    </p:spTree>
    <p:extLst>
      <p:ext uri="{BB962C8B-B14F-4D97-AF65-F5344CB8AC3E}">
        <p14:creationId xmlns:p14="http://schemas.microsoft.com/office/powerpoint/2010/main" val="12773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understood to be intellectually inferior to men</a:t>
            </a:r>
          </a:p>
          <a:p>
            <a:r>
              <a:rPr lang="en-US" dirty="0"/>
              <a:t>Driven solely by insatiable sexual appetites</a:t>
            </a:r>
          </a:p>
          <a:p>
            <a:r>
              <a:rPr lang="en-US" dirty="0"/>
              <a:t>Only men were mentally equipped for connections such as friendship and valued relations</a:t>
            </a:r>
          </a:p>
          <a:p>
            <a:r>
              <a:rPr lang="en-US" dirty="0"/>
              <a:t>Marriage seen as a way to curb the biological insatiable sexual urges of women and to protect men female seductions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contradiction:</a:t>
            </a:r>
          </a:p>
          <a:p>
            <a:r>
              <a:rPr lang="en-US" dirty="0"/>
              <a:t>Women seen as weak minded and inferior</a:t>
            </a:r>
          </a:p>
          <a:p>
            <a:r>
              <a:rPr lang="en-US" dirty="0"/>
              <a:t>Yet men need to be protected from the power of women?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pic>
        <p:nvPicPr>
          <p:cNvPr id="4" name="Content Placeholder 3" descr="Italian_-_Portrait_of_a_Woman_as_Cleopatra_-_Walters_37534_(2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9944" y="2160588"/>
            <a:ext cx="6815470" cy="432527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pic>
        <p:nvPicPr>
          <p:cNvPr id="4" name="Content Placeholder 3" descr="141477d-14461C0DA0C5AF873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6633" y="2160588"/>
            <a:ext cx="5475767" cy="43465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History-Pre Industrial England (1680-1800)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still property and </a:t>
            </a:r>
            <a:r>
              <a:rPr lang="en-US" dirty="0" err="1"/>
              <a:t>babymakers</a:t>
            </a:r>
            <a:r>
              <a:rPr lang="en-US" dirty="0"/>
              <a:t> </a:t>
            </a:r>
          </a:p>
          <a:p>
            <a:r>
              <a:rPr lang="en-US" dirty="0"/>
              <a:t>Essential that women be virgins upon marriage to ensure inheritance of the child</a:t>
            </a:r>
          </a:p>
          <a:p>
            <a:r>
              <a:rPr lang="en-US" dirty="0"/>
              <a:t>Lack of proof of this makes the child ineligible</a:t>
            </a:r>
          </a:p>
          <a:p>
            <a:r>
              <a:rPr lang="en-US" dirty="0"/>
              <a:t>To prove purity, bridal sheet put on public display</a:t>
            </a:r>
          </a:p>
          <a:p>
            <a:r>
              <a:rPr lang="en-US" dirty="0"/>
              <a:t>In cases of royalty, consummation was observed as an event in and of itself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History-Pre Industrial England (1680-1800)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 had no restrictions</a:t>
            </a:r>
          </a:p>
          <a:p>
            <a:r>
              <a:rPr lang="en-US" dirty="0"/>
              <a:t>In fact, it was expected they be sexually active….just not with unmarried aristocratic women</a:t>
            </a:r>
          </a:p>
          <a:p>
            <a:r>
              <a:rPr lang="en-US" dirty="0"/>
              <a:t>Only servants and serfs who had no legal say in the matter</a:t>
            </a:r>
          </a:p>
          <a:p>
            <a:r>
              <a:rPr lang="en-US" dirty="0"/>
              <a:t>Illegitimate children had no rights or legal protections</a:t>
            </a:r>
          </a:p>
          <a:p>
            <a:r>
              <a:rPr lang="en-US" dirty="0"/>
              <a:t>Creates an underclass of impoverished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 and class based sexual double standard taken to extremes</a:t>
            </a:r>
          </a:p>
          <a:p>
            <a:r>
              <a:rPr lang="en-US" dirty="0"/>
              <a:t>Aristocratic women were constantly monitored until they “came out”</a:t>
            </a:r>
          </a:p>
          <a:p>
            <a:r>
              <a:rPr lang="en-US" dirty="0"/>
              <a:t>They were then introduced to society and expected to find a husband</a:t>
            </a:r>
          </a:p>
          <a:p>
            <a:r>
              <a:rPr lang="en-US" dirty="0"/>
              <a:t>Chastity still a requirement</a:t>
            </a:r>
          </a:p>
          <a:p>
            <a:r>
              <a:rPr lang="en-US" dirty="0"/>
              <a:t>Men, as in the previous age, had complete sexual freedoms</a:t>
            </a:r>
          </a:p>
          <a:p>
            <a:r>
              <a:rPr lang="en-US" dirty="0"/>
              <a:t>Sex trade was very active during this time</a:t>
            </a:r>
          </a:p>
          <a:p>
            <a:r>
              <a:rPr lang="en-US" dirty="0"/>
              <a:t>At least 50,000 sex worker sin London alone</a:t>
            </a:r>
          </a:p>
          <a:p>
            <a:r>
              <a:rPr lang="en-US" dirty="0"/>
              <a:t>Male and female prostitutes</a:t>
            </a:r>
          </a:p>
          <a:p>
            <a:r>
              <a:rPr lang="en-US" dirty="0"/>
              <a:t>STD’s rampant and, inevitably, passed on from aristocratic men to their chaste brides who were blamed for impropriety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deb184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3860" y="2083980"/>
            <a:ext cx="6560289" cy="442314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rostitut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3859" y="2160588"/>
            <a:ext cx="6390169" cy="432527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rostitute3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9944" y="2147777"/>
            <a:ext cx="6645349" cy="433808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Recap-Femininity: 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Femininity</a:t>
            </a:r>
            <a:r>
              <a:rPr lang="en-CA" dirty="0"/>
              <a:t>: Term used to describe the qualities of women.</a:t>
            </a:r>
          </a:p>
          <a:p>
            <a:r>
              <a:rPr lang="en-CA" dirty="0"/>
              <a:t>The common acceptance of the notion of femininity has been challenged by women’s movements for several decades.</a:t>
            </a:r>
          </a:p>
          <a:p>
            <a:r>
              <a:rPr lang="en-CA" dirty="0"/>
              <a:t>However, typically there are two prominent sets of expectations:</a:t>
            </a:r>
          </a:p>
          <a:p>
            <a:pPr lvl="1"/>
            <a:r>
              <a:rPr lang="en-CA" b="1" dirty="0"/>
              <a:t>Nurturance, Empathy, and Interdependence</a:t>
            </a:r>
            <a:r>
              <a:rPr lang="en-CA" dirty="0"/>
              <a:t>: women are expected to express care and concern for others, often putting the needs of others ahead of their own, and are expected to be relationship orientated</a:t>
            </a:r>
          </a:p>
          <a:p>
            <a:pPr lvl="1"/>
            <a:r>
              <a:rPr lang="en-CA" b="1" dirty="0"/>
              <a:t>Appearance</a:t>
            </a:r>
            <a:r>
              <a:rPr lang="en-CA" dirty="0"/>
              <a:t>: women are expected to be concerned about their appearance, especially beauty and slenderness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Victorian_Bishopga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6029" y="2160588"/>
            <a:ext cx="7038752" cy="421894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oor-Victorian-Houses2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9433" y="2073349"/>
            <a:ext cx="6368902" cy="4263656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historical context suggests is that we follow </a:t>
            </a:r>
            <a:r>
              <a:rPr lang="en-US" b="1" dirty="0"/>
              <a:t>sex scripts.</a:t>
            </a:r>
          </a:p>
          <a:p>
            <a:r>
              <a:rPr lang="en-US" dirty="0"/>
              <a:t>These scripts follow patterns of sexual expression, norms, identity and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9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Subjects of Scripts include:</a:t>
            </a:r>
          </a:p>
          <a:p>
            <a:pPr lvl="1"/>
            <a:r>
              <a:rPr lang="en-US" dirty="0"/>
              <a:t>Sex of partner</a:t>
            </a:r>
          </a:p>
          <a:p>
            <a:pPr lvl="1"/>
            <a:r>
              <a:rPr lang="en-US" dirty="0"/>
              <a:t>Premarital sex</a:t>
            </a:r>
          </a:p>
          <a:p>
            <a:pPr lvl="1"/>
            <a:r>
              <a:rPr lang="en-US" dirty="0"/>
              <a:t>Sexual positions</a:t>
            </a:r>
          </a:p>
          <a:p>
            <a:pPr lvl="1"/>
            <a:r>
              <a:rPr lang="en-US" dirty="0"/>
              <a:t>Sexual stamina</a:t>
            </a:r>
          </a:p>
          <a:p>
            <a:pPr lvl="1"/>
            <a:r>
              <a:rPr lang="en-US" dirty="0"/>
              <a:t>Sex during menstruation</a:t>
            </a:r>
          </a:p>
          <a:p>
            <a:pPr lvl="1"/>
            <a:r>
              <a:rPr lang="en-US" dirty="0"/>
              <a:t>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2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Sex:</a:t>
            </a:r>
          </a:p>
          <a:p>
            <a:pPr lvl="1"/>
            <a:r>
              <a:rPr lang="en-US" dirty="0"/>
              <a:t>Procreation</a:t>
            </a:r>
          </a:p>
          <a:p>
            <a:pPr lvl="1"/>
            <a:r>
              <a:rPr lang="en-US" dirty="0"/>
              <a:t>Recreation</a:t>
            </a:r>
          </a:p>
          <a:p>
            <a:pPr lvl="1"/>
            <a:r>
              <a:rPr lang="en-US" dirty="0"/>
              <a:t>Relationship</a:t>
            </a:r>
          </a:p>
          <a:p>
            <a:pPr lvl="1"/>
            <a:r>
              <a:rPr lang="en-US" dirty="0"/>
              <a:t>Casual</a:t>
            </a:r>
          </a:p>
          <a:p>
            <a:pPr lvl="1"/>
            <a:r>
              <a:rPr lang="en-US" dirty="0"/>
              <a:t>Type of partner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4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 scripts also include definitions of appropriate sexuality as well as roles within sexual encounters or sexual interaction.</a:t>
            </a:r>
          </a:p>
          <a:p>
            <a:r>
              <a:rPr lang="en-US" dirty="0"/>
              <a:t>While desires can be attributes to biology there is a good deal of social construction as well.</a:t>
            </a:r>
          </a:p>
          <a:p>
            <a:r>
              <a:rPr lang="en-US" dirty="0"/>
              <a:t>For example: the sexual nature of certain body parts are very much socially constructed. In some cultures the sight of a woman’s ankles is considered erotically stimulating. In North America breasts are a source of fixation for heterosexual men. This suggests that there is nothing particularly inherently sexual or erotic about body parts but really just a socially constructed trigger of desire.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0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Boundaries of Sexuality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social constructions tend to fall along socially </a:t>
            </a:r>
            <a:r>
              <a:rPr lang="en-US" b="1" dirty="0"/>
              <a:t>normative patterns </a:t>
            </a:r>
            <a:r>
              <a:rPr lang="en-US" dirty="0"/>
              <a:t>about what is “proper” sexual expression.</a:t>
            </a:r>
          </a:p>
          <a:p>
            <a:r>
              <a:rPr lang="en-US" dirty="0"/>
              <a:t>For example, </a:t>
            </a:r>
            <a:r>
              <a:rPr lang="en-US" dirty="0" err="1"/>
              <a:t>Heternormativity</a:t>
            </a:r>
            <a:r>
              <a:rPr lang="en-US" dirty="0"/>
              <a:t> or the assumption and requirement that one engage in sexual relations only with opposite sex partners.</a:t>
            </a:r>
          </a:p>
          <a:p>
            <a:r>
              <a:rPr lang="en-US" b="1" dirty="0"/>
              <a:t>Sexuality is practice: </a:t>
            </a:r>
            <a:r>
              <a:rPr lang="en-US" dirty="0"/>
              <a:t>an individual may think of ones self as gay, straight, or bisexual but engage in sexual activities that might be outside those categories.</a:t>
            </a:r>
          </a:p>
          <a:p>
            <a:r>
              <a:rPr lang="en-US" dirty="0"/>
              <a:t>For example: a man can say he is “not gay” yet still fantasize about same sex or even engage in sex with men.</a:t>
            </a:r>
          </a:p>
          <a:p>
            <a:r>
              <a:rPr lang="en-US" b="1" dirty="0"/>
              <a:t>Sexuality is identity</a:t>
            </a:r>
            <a:r>
              <a:rPr lang="en-US" dirty="0"/>
              <a:t>: gay, lesbian, bisexual, heterosexual, </a:t>
            </a:r>
            <a:r>
              <a:rPr lang="en-US" dirty="0" err="1"/>
              <a:t>transexual</a:t>
            </a:r>
            <a:r>
              <a:rPr lang="en-US" dirty="0"/>
              <a:t>.</a:t>
            </a:r>
          </a:p>
          <a:p>
            <a:r>
              <a:rPr lang="en-US" dirty="0"/>
              <a:t>In short, it can mean many things over time, place, and circumstance.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00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Michel Foucault </a:t>
            </a:r>
          </a:p>
          <a:p>
            <a:r>
              <a:rPr lang="en-US" dirty="0"/>
              <a:t>Suggests that never before has society been so obsessed with describing, analyzing, and reacting to its own sexual activity.</a:t>
            </a:r>
          </a:p>
          <a:p>
            <a:r>
              <a:rPr lang="en-US" dirty="0"/>
              <a:t>According to Foucault, western society has problematized sex and sexuality to such a degree that we are constantly monitoring, adjusting, and controlling the sexuality of ourselves and others.</a:t>
            </a:r>
          </a:p>
          <a:p>
            <a:r>
              <a:rPr lang="en-US" dirty="0"/>
              <a:t>We have gotten to the point of complete irrationality…..too much or too little sex means medical help is available.</a:t>
            </a:r>
          </a:p>
          <a:p>
            <a:r>
              <a:rPr lang="en-US" dirty="0"/>
              <a:t>Example: “sex addiction”</a:t>
            </a:r>
          </a:p>
          <a:p>
            <a:pPr lvl="1"/>
            <a:r>
              <a:rPr lang="en-US" dirty="0"/>
              <a:t>We call those engaging in “abnormal” sexual activities and practices deviants, </a:t>
            </a:r>
            <a:r>
              <a:rPr lang="en-US" dirty="0" err="1"/>
              <a:t>medicalize</a:t>
            </a:r>
            <a:r>
              <a:rPr lang="en-US" dirty="0"/>
              <a:t> it, and demand they seek help. This has simply resulted in the proliferation of “cures” to help the sexually dysfunctional person.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40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medicalization has of sexuality has continued and proliferated.</a:t>
            </a:r>
          </a:p>
          <a:p>
            <a:r>
              <a:rPr lang="en-US" dirty="0"/>
              <a:t>Example: The Diagnostic and Statistical Manual of Mental Illnesses (DSM)</a:t>
            </a:r>
          </a:p>
          <a:p>
            <a:pPr lvl="1"/>
            <a:r>
              <a:rPr lang="en-US" dirty="0"/>
              <a:t>Sexual dysfunction of both sexes can be treatable</a:t>
            </a:r>
          </a:p>
          <a:p>
            <a:pPr lvl="1"/>
            <a:r>
              <a:rPr lang="en-US" dirty="0"/>
              <a:t>Homosexuality once thought to be a severe mental illness</a:t>
            </a:r>
          </a:p>
          <a:p>
            <a:pPr lvl="1"/>
            <a:r>
              <a:rPr lang="en-US" dirty="0"/>
              <a:t>Hysteria considered to be a result of too much sexual stimulation for a woman</a:t>
            </a:r>
          </a:p>
          <a:p>
            <a:pPr lvl="1"/>
            <a:r>
              <a:rPr lang="en-US" dirty="0"/>
              <a:t>Masturbation a sign of mental illness that can be treated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Views, Anti-Masturbation </a:t>
            </a:r>
            <a:r>
              <a:rPr lang="en-US" dirty="0" err="1"/>
              <a:t>Armour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68" y="2275396"/>
            <a:ext cx="7901101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5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Recap-Femininity-Negative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b="1" dirty="0">
                <a:solidFill>
                  <a:prstClr val="black"/>
                </a:solidFill>
              </a:rPr>
              <a:t>Ceding Power: </a:t>
            </a:r>
            <a:r>
              <a:rPr lang="en-CA" dirty="0">
                <a:solidFill>
                  <a:prstClr val="black"/>
                </a:solidFill>
              </a:rPr>
              <a:t>By focusing primarily on the needs of others women cede power, decision-making, and the majority of control over their lives to men who, in turn, may not be looking out explicitly for their best interests.</a:t>
            </a:r>
          </a:p>
          <a:p>
            <a:pPr lvl="0"/>
            <a:r>
              <a:rPr lang="en-CA" b="1" dirty="0">
                <a:solidFill>
                  <a:prstClr val="black"/>
                </a:solidFill>
              </a:rPr>
              <a:t>Distorted Image: </a:t>
            </a:r>
            <a:r>
              <a:rPr lang="en-CA" dirty="0">
                <a:solidFill>
                  <a:prstClr val="black"/>
                </a:solidFill>
              </a:rPr>
              <a:t>Image becomes not just an ideal but an obsession.</a:t>
            </a:r>
          </a:p>
          <a:p>
            <a:r>
              <a:rPr lang="en-CA" dirty="0"/>
              <a:t>Women can suffer from </a:t>
            </a:r>
            <a:r>
              <a:rPr lang="en-CA" b="1" dirty="0"/>
              <a:t>internalized oppression</a:t>
            </a:r>
            <a:r>
              <a:rPr lang="en-CA" dirty="0"/>
              <a:t> where they discipline their bodies to achieve the emphasized ideal, regardless of the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Views, Anti-Masturbation </a:t>
            </a:r>
            <a:r>
              <a:rPr lang="en-US" dirty="0" err="1"/>
              <a:t>Armour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022" y="2160588"/>
            <a:ext cx="790896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93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00"/>
          <a:stretch/>
        </p:blipFill>
        <p:spPr>
          <a:xfrm>
            <a:off x="677334" y="1840676"/>
            <a:ext cx="8312287" cy="48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5D219D33-FCA8-4000-BD19-BC3A196A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25" y="2018805"/>
            <a:ext cx="813459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modern twist on sexuality is its commodification.</a:t>
            </a:r>
          </a:p>
          <a:p>
            <a:r>
              <a:rPr lang="en-US" b="1" dirty="0"/>
              <a:t>Commodification</a:t>
            </a:r>
            <a:r>
              <a:rPr lang="en-US" dirty="0"/>
              <a:t>: the transformation of goods, services, ideas and not least people into commodities or objects of trade. A commodity at its most basic,  is "any thing intended for exchange," or any object of economic value.</a:t>
            </a:r>
          </a:p>
          <a:p>
            <a:r>
              <a:rPr lang="en-US" dirty="0"/>
              <a:t>The classic example is modelling and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7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Views-the Fashion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the 20</a:t>
            </a:r>
            <a:r>
              <a:rPr lang="en-US" baseline="30000" dirty="0"/>
              <a:t>th</a:t>
            </a:r>
            <a:r>
              <a:rPr lang="en-US" dirty="0"/>
              <a:t> century:</a:t>
            </a:r>
          </a:p>
          <a:p>
            <a:r>
              <a:rPr lang="en-US" dirty="0">
                <a:hlinkClick r:id="rId2"/>
              </a:rPr>
              <a:t>https://www.youtube.com/watch?v=bjEQLpyULP8</a:t>
            </a:r>
            <a:endParaRPr lang="en-US" dirty="0"/>
          </a:p>
          <a:p>
            <a:endParaRPr lang="en-US" dirty="0"/>
          </a:p>
          <a:p>
            <a:r>
              <a:rPr lang="en-US" dirty="0"/>
              <a:t>Today: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https://www.youtube.com/watch?v=jaWvdJBVBSc</a:t>
            </a:r>
            <a:endParaRPr lang="en-US" dirty="0"/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0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Outside the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 scripts change over time as societies and the culture within it evolves.</a:t>
            </a:r>
          </a:p>
          <a:p>
            <a:r>
              <a:rPr lang="en-US" dirty="0"/>
              <a:t>Until they do scripts have the unfortunate ramification of determining what is normal and abnormal.</a:t>
            </a:r>
          </a:p>
          <a:p>
            <a:r>
              <a:rPr lang="en-US" dirty="0"/>
              <a:t>Those acting outside the scripts are often treated as deviants and marginalized.</a:t>
            </a:r>
          </a:p>
          <a:p>
            <a:r>
              <a:rPr lang="en-US" dirty="0"/>
              <a:t>The more extreme the worse the social punishment.</a:t>
            </a:r>
          </a:p>
          <a:p>
            <a:r>
              <a:rPr lang="en-US" dirty="0"/>
              <a:t>Ex. Diagnosing sexuality outside the script as a mental illness.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6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Outside the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Until recently LGBTQ communities were outside the mainstream sex scripts.</a:t>
            </a:r>
          </a:p>
          <a:p>
            <a:r>
              <a:rPr lang="en-US" dirty="0"/>
              <a:t>While the disadvantages are obvious there are some advantages as well.</a:t>
            </a:r>
          </a:p>
          <a:p>
            <a:r>
              <a:rPr lang="en-US" dirty="0"/>
              <a:t>It can be advantageous because it frees people form larger cultural expectations .</a:t>
            </a:r>
          </a:p>
          <a:p>
            <a:r>
              <a:rPr lang="en-US" dirty="0"/>
              <a:t>According to research done by Blumstein and Schwartz what it is to be gay and lesbian are usually learned after contact within the LGBTQ communities.</a:t>
            </a:r>
          </a:p>
          <a:p>
            <a:r>
              <a:rPr lang="en-US" dirty="0"/>
              <a:t>This means individuals are not constricted to mainstream versions of what it is to be LGBTQ and can learn organically.</a:t>
            </a:r>
          </a:p>
          <a:p>
            <a:r>
              <a:rPr lang="en-US" dirty="0"/>
              <a:t>In short, identity is less stereotyped and more pure in form.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31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Outside the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Why did it take so long to finally be accepted?</a:t>
            </a:r>
          </a:p>
          <a:p>
            <a:r>
              <a:rPr lang="en-CA" dirty="0"/>
              <a:t>CBC. 2015. </a:t>
            </a:r>
            <a:r>
              <a:rPr lang="en-CA" i="1" dirty="0"/>
              <a:t>How We Got Gay</a:t>
            </a:r>
            <a:r>
              <a:rPr lang="en-CA" dirty="0"/>
              <a:t>.</a:t>
            </a:r>
          </a:p>
          <a:p>
            <a:r>
              <a:rPr lang="en-CA" dirty="0">
                <a:hlinkClick r:id="rId2"/>
              </a:rPr>
              <a:t>https://www.youtube.com/watch?v=foQrmKRUFgg</a:t>
            </a:r>
            <a:endParaRPr lang="en-CA" dirty="0"/>
          </a:p>
          <a:p>
            <a:r>
              <a:rPr lang="en-CA" dirty="0"/>
              <a:t>The backlash of “legalization”:</a:t>
            </a:r>
          </a:p>
          <a:p>
            <a:r>
              <a:rPr lang="en-CA" dirty="0">
                <a:hlinkClick r:id="rId3"/>
              </a:rPr>
              <a:t>https://www.youtube.com/watch?v=GP4B5d8zDVo</a:t>
            </a:r>
            <a:endParaRPr lang="en-CA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Recap-Femininity-Catastrophic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result can contribute to several harmful trends:</a:t>
            </a:r>
          </a:p>
          <a:p>
            <a:pPr lvl="1"/>
            <a:r>
              <a:rPr lang="en-CA" dirty="0"/>
              <a:t>Social inequality at work, in the family, and even in all relationships which leads to an underclass of over half the population</a:t>
            </a:r>
          </a:p>
          <a:p>
            <a:pPr lvl="1"/>
            <a:r>
              <a:rPr lang="en-CA" dirty="0"/>
              <a:t>Increased health problems as women try to attain the </a:t>
            </a:r>
            <a:r>
              <a:rPr lang="en-CA" i="1" dirty="0"/>
              <a:t>perfect appearance </a:t>
            </a:r>
            <a:r>
              <a:rPr lang="en-CA" dirty="0"/>
              <a:t>that does not really exist (beauty myth)</a:t>
            </a:r>
          </a:p>
          <a:p>
            <a:pPr lvl="1"/>
            <a:r>
              <a:rPr lang="en-CA" dirty="0"/>
              <a:t>Increased isolation, depression, and even psychosis that can lead to self inflicted wounds or even suicide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Sexuality-What do we think of?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think of sexuality what comes to mind?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romanticized notion:</a:t>
            </a:r>
          </a:p>
          <a:p>
            <a:r>
              <a:rPr lang="en-US" dirty="0"/>
              <a:t>In poetry, literature, and epics</a:t>
            </a:r>
          </a:p>
          <a:p>
            <a:r>
              <a:rPr lang="en-US" dirty="0"/>
              <a:t>Women were idealized as the living embodiment of sexuality</a:t>
            </a:r>
          </a:p>
          <a:p>
            <a:r>
              <a:rPr lang="en-US" dirty="0"/>
              <a:t>Men were to become almost fanatically devoted to one</a:t>
            </a:r>
          </a:p>
          <a:p>
            <a:r>
              <a:rPr lang="en-US" dirty="0"/>
              <a:t>Expected to woo his lady love</a:t>
            </a:r>
          </a:p>
          <a:p>
            <a:r>
              <a:rPr lang="en-US" dirty="0"/>
              <a:t>To be the subject of all attention and serenading </a:t>
            </a:r>
          </a:p>
          <a:p>
            <a:r>
              <a:rPr lang="en-US" dirty="0"/>
              <a:t>Marriage and paramours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pic>
        <p:nvPicPr>
          <p:cNvPr id="4" name="Content Placeholder 3" descr="Images-of-medieval-love-e13922306952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9822" y="2160588"/>
            <a:ext cx="6985591" cy="419768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pic>
        <p:nvPicPr>
          <p:cNvPr id="4" name="Content Placeholder 3" descr="Medieval-Love-Let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316" y="2358231"/>
            <a:ext cx="7570381" cy="384055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Reality:</a:t>
            </a:r>
          </a:p>
          <a:p>
            <a:r>
              <a:rPr lang="en-US" dirty="0"/>
              <a:t>Property and </a:t>
            </a:r>
            <a:r>
              <a:rPr lang="en-US" dirty="0" err="1"/>
              <a:t>babymakers</a:t>
            </a:r>
            <a:endParaRPr lang="en-US" dirty="0"/>
          </a:p>
          <a:p>
            <a:r>
              <a:rPr lang="en-US" dirty="0"/>
              <a:t>Marriage an exchange of chattel and property rights</a:t>
            </a:r>
          </a:p>
          <a:p>
            <a:r>
              <a:rPr lang="en-US" dirty="0"/>
              <a:t>Entire point to make babies to either carry out family name and legacy (the rich) or to supply future generations of laborers</a:t>
            </a:r>
          </a:p>
          <a:p>
            <a:r>
              <a:rPr lang="en-US" dirty="0"/>
              <a:t>Laws of women as nothing more as property extreme and based on class</a:t>
            </a:r>
          </a:p>
          <a:p>
            <a:r>
              <a:rPr lang="en-US" dirty="0"/>
              <a:t>Church dominance of society views sexuality as wicked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1332</TotalTime>
  <Words>1606</Words>
  <Application>Microsoft Office PowerPoint</Application>
  <PresentationFormat>Widescreen</PresentationFormat>
  <Paragraphs>154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Wingdings 3</vt:lpstr>
      <vt:lpstr>Facet</vt:lpstr>
      <vt:lpstr>WGST 100-991: Introduction to Women’s and Gender Studies</vt:lpstr>
      <vt:lpstr>Recap-Femininity: Qualities</vt:lpstr>
      <vt:lpstr>Recap-Femininity-Negative Outcomes</vt:lpstr>
      <vt:lpstr>Recap-Femininity-Catastrophic Outcomes</vt:lpstr>
      <vt:lpstr>Sexuality-What do we think of?</vt:lpstr>
      <vt:lpstr>Sexuality: The History-Middle Ages (1000-1400)</vt:lpstr>
      <vt:lpstr>Sexuality: The History-Middle Ages (1000-1400)</vt:lpstr>
      <vt:lpstr>Sexuality: The History-Middle Ages (1000-1400)</vt:lpstr>
      <vt:lpstr>Sexuality: The History-Middle Ages (1000-1400)</vt:lpstr>
      <vt:lpstr>Sexuality: The History-European Renaissance (1440-1680)</vt:lpstr>
      <vt:lpstr>Sexuality: The History-European Renaissance (1440-1680)</vt:lpstr>
      <vt:lpstr>Sexuality: The History-European Renaissance (1440-1680)</vt:lpstr>
      <vt:lpstr>Sexuality: The History-European Renaissance (1440-1680)</vt:lpstr>
      <vt:lpstr>Sexuality: The History-Pre Industrial England (1680-1800)</vt:lpstr>
      <vt:lpstr>Sexuality: The History-Pre Industrial England (1680-1800)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Sex Scripts</vt:lpstr>
      <vt:lpstr>Sexuality: Sex Scripts</vt:lpstr>
      <vt:lpstr>Sexuality: Sex Scripts</vt:lpstr>
      <vt:lpstr>Sexuality: Sex Scripts</vt:lpstr>
      <vt:lpstr>Sexuality: The Boundaries of Sexuality</vt:lpstr>
      <vt:lpstr>Sexuality: Modern Views</vt:lpstr>
      <vt:lpstr>Sexuality: Modern Views</vt:lpstr>
      <vt:lpstr>Sexuality: Modern Views, Anti-Masturbation Armour</vt:lpstr>
      <vt:lpstr>Sexuality: Modern Views, Anti-Masturbation Armour</vt:lpstr>
      <vt:lpstr>Sexuality: Modern Views</vt:lpstr>
      <vt:lpstr>Sexuality: Modern Views</vt:lpstr>
      <vt:lpstr>Sexuality: Modern Views</vt:lpstr>
      <vt:lpstr>Sexuality: Modern Views-the Fashion Example</vt:lpstr>
      <vt:lpstr>Sexuality: Outside the Scripts</vt:lpstr>
      <vt:lpstr>Sexuality: Outside the Scripts</vt:lpstr>
      <vt:lpstr>Sexuality: Outside the Scripts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SOST 110-050 Introduction to Mass Media</dc:title>
  <dc:creator>Jeff Walters</dc:creator>
  <cp:lastModifiedBy>Jeffrey Walters</cp:lastModifiedBy>
  <cp:revision>254</cp:revision>
  <dcterms:created xsi:type="dcterms:W3CDTF">2014-07-02T13:02:12Z</dcterms:created>
  <dcterms:modified xsi:type="dcterms:W3CDTF">2018-11-13T16:35:52Z</dcterms:modified>
</cp:coreProperties>
</file>